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  <p:sldMasterId id="2147483715" r:id="rId3"/>
    <p:sldMasterId id="2147483726" r:id="rId4"/>
    <p:sldMasterId id="2147483737" r:id="rId5"/>
    <p:sldMasterId id="2147483748" r:id="rId6"/>
    <p:sldMasterId id="2147483759" r:id="rId7"/>
    <p:sldMasterId id="2147483770" r:id="rId8"/>
  </p:sldMasterIdLst>
  <p:notesMasterIdLst>
    <p:notesMasterId r:id="rId19"/>
  </p:notesMasterIdLst>
  <p:handoutMasterIdLst>
    <p:handoutMasterId r:id="rId20"/>
  </p:handoutMasterIdLst>
  <p:sldIdLst>
    <p:sldId id="380" r:id="rId9"/>
    <p:sldId id="392" r:id="rId10"/>
    <p:sldId id="393" r:id="rId11"/>
    <p:sldId id="394" r:id="rId12"/>
    <p:sldId id="395" r:id="rId13"/>
    <p:sldId id="396" r:id="rId14"/>
    <p:sldId id="401" r:id="rId15"/>
    <p:sldId id="397" r:id="rId16"/>
    <p:sldId id="399" r:id="rId17"/>
    <p:sldId id="400" r:id="rId1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86">
          <p15:clr>
            <a:srgbClr val="A4A3A4"/>
          </p15:clr>
        </p15:guide>
        <p15:guide id="2" orient="horz" pos="4135">
          <p15:clr>
            <a:srgbClr val="A4A3A4"/>
          </p15:clr>
        </p15:guide>
        <p15:guide id="3" orient="horz" pos="735">
          <p15:clr>
            <a:srgbClr val="A4A3A4"/>
          </p15:clr>
        </p15:guide>
        <p15:guide id="4" orient="horz" pos="3410">
          <p15:clr>
            <a:srgbClr val="A4A3A4"/>
          </p15:clr>
        </p15:guide>
        <p15:guide id="5" orient="horz" pos="3485">
          <p15:clr>
            <a:srgbClr val="A4A3A4"/>
          </p15:clr>
        </p15:guide>
        <p15:guide id="6" orient="horz" pos="1686">
          <p15:clr>
            <a:srgbClr val="A4A3A4"/>
          </p15:clr>
        </p15:guide>
        <p15:guide id="7" pos="4238">
          <p15:clr>
            <a:srgbClr val="A4A3A4"/>
          </p15:clr>
        </p15:guide>
        <p15:guide id="8" pos="941">
          <p15:clr>
            <a:srgbClr val="A4A3A4"/>
          </p15:clr>
        </p15:guide>
        <p15:guide id="9" pos="2068">
          <p15:clr>
            <a:srgbClr val="A4A3A4"/>
          </p15:clr>
        </p15:guide>
        <p15:guide id="10" pos="10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 compaq" initials="h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7C0F"/>
    <a:srgbClr val="CC3300"/>
    <a:srgbClr val="D8990A"/>
    <a:srgbClr val="FFA600"/>
    <a:srgbClr val="CE4C0A"/>
    <a:srgbClr val="FE4F01"/>
    <a:srgbClr val="80A5D2"/>
    <a:srgbClr val="B7C38D"/>
    <a:srgbClr val="C80F0F"/>
    <a:srgbClr val="BE2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62" autoAdjust="0"/>
    <p:restoredTop sz="92426" autoAdjust="0"/>
  </p:normalViewPr>
  <p:slideViewPr>
    <p:cSldViewPr snapToGrid="0">
      <p:cViewPr varScale="1">
        <p:scale>
          <a:sx n="74" d="100"/>
          <a:sy n="74" d="100"/>
        </p:scale>
        <p:origin x="624" y="72"/>
      </p:cViewPr>
      <p:guideLst>
        <p:guide orient="horz" pos="4186"/>
        <p:guide orient="horz" pos="4135"/>
        <p:guide orient="horz" pos="735"/>
        <p:guide orient="horz" pos="3410"/>
        <p:guide orient="horz" pos="3485"/>
        <p:guide orient="horz" pos="1686"/>
        <p:guide pos="4238"/>
        <p:guide pos="941"/>
        <p:guide pos="2068"/>
        <p:guide pos="10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latin typeface="Time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err="1" smtClean="0"/>
              <a:t>Policy</a:t>
            </a:r>
            <a:r>
              <a:rPr lang="de-DE" dirty="0" smtClean="0"/>
              <a:t> </a:t>
            </a:r>
            <a:r>
              <a:rPr lang="de-DE" dirty="0" err="1" smtClean="0"/>
              <a:t>advice</a:t>
            </a:r>
            <a:r>
              <a:rPr lang="de-DE" dirty="0" smtClean="0"/>
              <a:t> on </a:t>
            </a:r>
            <a:r>
              <a:rPr lang="de-DE" dirty="0" err="1" smtClean="0"/>
              <a:t>promotional</a:t>
            </a:r>
            <a:r>
              <a:rPr lang="de-DE" dirty="0" smtClean="0"/>
              <a:t> </a:t>
            </a:r>
            <a:r>
              <a:rPr lang="de-DE" dirty="0" err="1" smtClean="0"/>
              <a:t>mechanisms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renewables</a:t>
            </a:r>
            <a:endParaRPr lang="de-DE" dirty="0" smtClean="0">
              <a:solidFill>
                <a:schemeClr val="bg2">
                  <a:lumMod val="10000"/>
                </a:schemeClr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r>
              <a:rPr lang="en-US" dirty="0" smtClean="0"/>
              <a:t>Capacity development for local institutions, authorities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private </a:t>
            </a:r>
            <a:r>
              <a:rPr lang="de-DE" dirty="0" err="1" smtClean="0"/>
              <a:t>sector</a:t>
            </a:r>
            <a:endParaRPr lang="de-DE" dirty="0" smtClean="0"/>
          </a:p>
          <a:p>
            <a:pPr eaLnBrk="1" hangingPunct="1">
              <a:defRPr/>
            </a:pPr>
            <a:r>
              <a:rPr lang="de-DE" dirty="0" smtClean="0"/>
              <a:t>Support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nation-wide</a:t>
            </a:r>
            <a:r>
              <a:rPr lang="de-DE" dirty="0" smtClean="0"/>
              <a:t> </a:t>
            </a:r>
            <a:r>
              <a:rPr lang="de-DE" dirty="0" err="1" smtClean="0"/>
              <a:t>expansion</a:t>
            </a:r>
            <a:r>
              <a:rPr lang="de-DE" dirty="0" smtClean="0"/>
              <a:t> </a:t>
            </a:r>
            <a:r>
              <a:rPr lang="de-DE" dirty="0" err="1" smtClean="0"/>
              <a:t>planning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renewable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scenario</a:t>
            </a:r>
            <a:r>
              <a:rPr lang="de-DE" dirty="0" smtClean="0"/>
              <a:t> </a:t>
            </a:r>
            <a:r>
              <a:rPr lang="de-DE" dirty="0" err="1" smtClean="0"/>
              <a:t>formulation</a:t>
            </a:r>
            <a:endParaRPr lang="de-DE" dirty="0" smtClean="0">
              <a:solidFill>
                <a:schemeClr val="bg2">
                  <a:lumMod val="10000"/>
                </a:schemeClr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r>
              <a:rPr lang="de-DE" dirty="0" smtClean="0"/>
              <a:t>Technical </a:t>
            </a:r>
            <a:r>
              <a:rPr lang="de-DE" dirty="0" err="1" smtClean="0"/>
              <a:t>advisory</a:t>
            </a:r>
            <a:r>
              <a:rPr lang="de-DE" dirty="0" smtClean="0"/>
              <a:t> </a:t>
            </a:r>
            <a:r>
              <a:rPr lang="de-DE" dirty="0" err="1" smtClean="0"/>
              <a:t>services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partners</a:t>
            </a:r>
            <a:endParaRPr lang="de-DE" dirty="0" smtClean="0"/>
          </a:p>
          <a:p>
            <a:pPr eaLnBrk="1" hangingPunct="1">
              <a:defRPr/>
            </a:pPr>
            <a:r>
              <a:rPr lang="de-DE" dirty="0" err="1" smtClean="0"/>
              <a:t>Delivery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, </a:t>
            </a:r>
            <a:r>
              <a:rPr lang="de-DE" dirty="0" err="1" smtClean="0"/>
              <a:t>seminars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courses</a:t>
            </a:r>
            <a:r>
              <a:rPr lang="de-DE" dirty="0" smtClean="0"/>
              <a:t> on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endParaRPr lang="de-DE" dirty="0" smtClean="0"/>
          </a:p>
          <a:p>
            <a:pPr eaLnBrk="1" hangingPunct="1">
              <a:defRPr/>
            </a:pPr>
            <a:r>
              <a:rPr lang="de-DE" dirty="0" err="1" smtClean="0"/>
              <a:t>Carrying</a:t>
            </a:r>
            <a:r>
              <a:rPr lang="de-DE" dirty="0" smtClean="0"/>
              <a:t> out </a:t>
            </a:r>
            <a:r>
              <a:rPr lang="de-DE" dirty="0" err="1" smtClean="0"/>
              <a:t>pilot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 (</a:t>
            </a:r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r>
              <a:rPr lang="de-DE" dirty="0" smtClean="0"/>
              <a:t>, </a:t>
            </a:r>
            <a:r>
              <a:rPr lang="de-DE" dirty="0" err="1" smtClean="0"/>
              <a:t>feasibility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r>
              <a:rPr lang="de-DE" dirty="0" smtClean="0"/>
              <a:t>, </a:t>
            </a:r>
            <a:r>
              <a:rPr lang="de-DE" dirty="0" err="1" smtClean="0"/>
              <a:t>supporting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planning</a:t>
            </a:r>
            <a:r>
              <a:rPr lang="de-DE" dirty="0" smtClean="0"/>
              <a:t> etc.)</a:t>
            </a:r>
            <a:endParaRPr lang="de-DE" dirty="0" smtClean="0">
              <a:solidFill>
                <a:schemeClr val="bg2">
                  <a:lumMod val="10000"/>
                </a:schemeClr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r>
              <a:rPr lang="de-DE" dirty="0" smtClean="0"/>
              <a:t>Initiation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cooperation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private </a:t>
            </a:r>
            <a:r>
              <a:rPr lang="de-DE" dirty="0" err="1" smtClean="0"/>
              <a:t>sector</a:t>
            </a:r>
            <a:r>
              <a:rPr lang="de-DE" dirty="0" smtClean="0"/>
              <a:t> (PPP)</a:t>
            </a:r>
          </a:p>
          <a:p>
            <a:pPr eaLnBrk="1" hangingPunct="1">
              <a:defRPr/>
            </a:pPr>
            <a:r>
              <a:rPr lang="de-DE" dirty="0" smtClean="0"/>
              <a:t>Organisation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r>
              <a:rPr lang="de-DE" dirty="0" smtClean="0"/>
              <a:t> </a:t>
            </a:r>
            <a:r>
              <a:rPr lang="de-DE" dirty="0" err="1" smtClean="0"/>
              <a:t>cooperation</a:t>
            </a:r>
            <a:r>
              <a:rPr lang="de-DE" dirty="0" smtClean="0"/>
              <a:t> (e.g.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travel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networking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procurement</a:t>
            </a:r>
            <a:r>
              <a:rPr lang="de-DE" dirty="0" smtClean="0"/>
              <a:t>)</a:t>
            </a:r>
          </a:p>
          <a:p>
            <a:pPr eaLnBrk="1" hangingPunct="1">
              <a:defRPr/>
            </a:pPr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 </a:t>
            </a:r>
            <a:r>
              <a:rPr lang="de-DE" dirty="0" err="1" smtClean="0"/>
              <a:t>programmes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put</a:t>
            </a:r>
            <a:r>
              <a:rPr lang="de-DE" dirty="0" smtClean="0"/>
              <a:t> in </a:t>
            </a:r>
            <a:r>
              <a:rPr lang="de-DE" dirty="0" err="1" smtClean="0"/>
              <a:t>place</a:t>
            </a:r>
            <a:r>
              <a:rPr lang="de-DE" dirty="0" smtClean="0"/>
              <a:t> a professional </a:t>
            </a:r>
            <a:r>
              <a:rPr lang="de-DE" dirty="0" err="1" smtClean="0"/>
              <a:t>basis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endParaRPr lang="de-DE" dirty="0" smtClean="0">
              <a:solidFill>
                <a:schemeClr val="bg2">
                  <a:lumMod val="10000"/>
                </a:schemeClr>
              </a:solidFill>
              <a:latin typeface="Arial"/>
              <a:cs typeface="Arial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57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gi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gi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gi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8.gi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8.gi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79F0BCC-9EDB-453C-8588-733E713FF1EC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B8C5CF-E16D-4BE8-BF45-2B69BD1824B6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820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663053-0586-4ACD-ABAC-885EB986521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550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6C9D1-45B3-4E3B-BB95-FCE94B20DA41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32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421ADF-521B-4C4C-B26E-B29A10BFC6F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463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42A222-705C-4C83-91DA-45572933CA4A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5849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673BBA-D514-45EE-B8F2-7F7F58992E0A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5115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DCC3B4-EFEC-47FE-8FC1-8B0B719D1200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3316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057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0102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9B69B2-D701-4DA3-9A5B-C70850832FBE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949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7BEE8-F203-48A0-9867-29B3817B012F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5158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3BF63-9C60-4609-8F9B-255BC7C1C0FF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7356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D0FBED-F051-4099-8483-52990718CC7A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0902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046F74-C422-4498-B77F-63671268088E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85772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178DF-A787-4BA6-B4B8-EB5F443F3F6F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911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2596B-F318-4B40-A784-644A11CD730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9869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C36861-E052-43F8-AB8D-87DDE25C6DA4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0799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59772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4310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B9BDCC-4507-4A3C-A8F2-32ED3F1714AD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920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FDC791F-9F29-49AE-9150-408638B715B9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B2B4BA-397D-4AEA-8F04-F743698EE81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597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83AE3-4D41-49F9-B9EB-D97D930C103C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1942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4B7C2-D96A-428B-82BE-CF8B71615324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5349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A74602-5E40-4718-A22F-B94D74950C7E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7071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5031DA-2633-48FF-9297-BF50C998D40E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6113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BEB494-489C-48AE-A894-FC5EDBFB60BC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66960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BCFD4-1C9C-413F-BCDD-F81AA4F34F43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4608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79806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3244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8EB60-8020-4395-902A-337FAE57C851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824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E131326-0598-4005-A974-CDAA0D2F19BA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E4E4E-77A4-4103-9A72-721A7799C54B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1961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7DD0A-25B1-4D04-8E1B-A4F4A4F61A2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770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3AC16-FB46-45A9-8751-A6A3B3944DB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8856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7DA2AB-2454-450E-B566-CE2224B3BB16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3498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671685-856A-4ED4-B865-A6675AF5D31D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2013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D3A5C-4722-492D-8954-765FB8BE2312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7630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09656-D2B9-4555-8CC9-80EEB5C8A055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46261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1451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5893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1CA1E-87FE-4E20-89D1-6B92A2569AD8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0921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40469AC-78CE-46A3-9D74-D0CBC13F581C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008DD-7301-44D1-8121-4AA6B897F4C8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3914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98A913-D50C-4826-B82F-7FD5B3DDF8CA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86336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96F608-628C-4E5B-9512-6C3A21727E72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7220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B67397-77C7-45C2-AFC5-D56D91BA3C23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0098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A73016-FF7B-473D-A69F-2D583B460503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5411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C3693E-A49B-4346-BC4C-121A3B5ECC4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9188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D5761-1388-4CC6-9616-E07BC5F6A898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079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13165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812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9120-45AD-432E-B279-68C2AA2D20F0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402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6E64AEF-F39D-4D75-8E6F-4AD12E8FEACC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255CA-E1DE-462E-8E8E-B98F9AC570B8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3259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D6440-2E16-435C-825F-D9B1644F2C8E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7430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A7DB2E-E125-49AC-9E3C-C4EA0B65BD2C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733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680E5-A1A6-4660-9694-5E5DFC6ED12F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9979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A80F5-2232-4D7E-8E49-BFBD93F84CD2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4087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D1D9B-2BA7-4379-99F5-7B3E6C8189EC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2489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AF54F-ABB2-496F-82AB-D0ED86FD39E5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30906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6116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353B94-398E-471B-A5F3-48368F2787D4}" type="datetime1">
              <a:rPr lang="fr-FR" smtClean="0"/>
              <a:t>27/01/2016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342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1DA33-A089-46E9-996D-83CA6739F86B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966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8.gi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8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8.gi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8.gi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8.gi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8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426E1810-F6D5-4C5B-A2DC-D9110204CA9E}" type="datetime1">
              <a:rPr lang="fr-FR" noProof="0" smtClean="0"/>
              <a:t>27/01/2016</a:t>
            </a:fld>
            <a:endParaRPr lang="de-DE" noProof="0"/>
          </a:p>
        </p:txBody>
      </p:sp>
      <p:pic>
        <p:nvPicPr>
          <p:cNvPr id="11" name="Bild 10" descr="shutterstock_9166447.jpg"/>
          <p:cNvPicPr>
            <a:picLocks noChangeAspect="1"/>
          </p:cNvPicPr>
          <p:nvPr/>
        </p:nvPicPr>
        <p:blipFill rotWithShape="1">
          <a:blip r:embed="rId11" cstate="print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57"/>
          <a:stretch/>
        </p:blipFill>
        <p:spPr>
          <a:xfrm>
            <a:off x="0" y="1166813"/>
            <a:ext cx="9144000" cy="54117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D3F5B999-ADA9-473E-8FD9-F010AFFCEEA0}" type="datetime1">
              <a:rPr lang="fr-FR" smtClean="0"/>
              <a:t>27/01/2016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87D8387F-E299-449C-90FB-04C121D57AC7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2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B7A75555-4E38-47BF-8A3A-D10527E8E3FF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2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C286D6E-90E6-4D2E-9236-3BB7467A1DFD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74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815360B-BBF0-4925-AB13-5BFC0194D070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8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132854A7-F6F3-4012-B5B4-D5F51732F6BD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27.01.2016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0055BDD0-97D4-43D5-A301-D25C7A478051}" type="datetime1">
              <a:rPr lang="fr-FR" smtClean="0">
                <a:solidFill>
                  <a:srgbClr val="FFFFFF"/>
                </a:solidFill>
              </a:rPr>
              <a:t>27/01/2016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1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t>27/01/2016</a:t>
            </a:fld>
            <a:endParaRPr lang="de-DE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1" y="6515100"/>
            <a:ext cx="9144000" cy="50800"/>
          </a:xfrm>
          <a:prstGeom prst="rect">
            <a:avLst/>
          </a:prstGeom>
          <a:gradFill flip="none" rotWithShape="1">
            <a:gsLst>
              <a:gs pos="38000">
                <a:srgbClr val="FFB900"/>
              </a:gs>
              <a:gs pos="73000">
                <a:srgbClr val="FF730F"/>
              </a:gs>
              <a:gs pos="9000">
                <a:srgbClr val="C80F0F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16" name="Rechteck 15"/>
          <p:cNvSpPr/>
          <p:nvPr/>
        </p:nvSpPr>
        <p:spPr bwMode="auto">
          <a:xfrm>
            <a:off x="1" y="1166813"/>
            <a:ext cx="9144000" cy="50800"/>
          </a:xfrm>
          <a:prstGeom prst="rect">
            <a:avLst/>
          </a:prstGeom>
          <a:gradFill flip="none" rotWithShape="1">
            <a:gsLst>
              <a:gs pos="38000">
                <a:srgbClr val="FFB900"/>
              </a:gs>
              <a:gs pos="73000">
                <a:srgbClr val="FF730F"/>
              </a:gs>
              <a:gs pos="9000">
                <a:srgbClr val="C80F0F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7" name="Rechteck 6"/>
          <p:cNvSpPr/>
          <p:nvPr/>
        </p:nvSpPr>
        <p:spPr>
          <a:xfrm>
            <a:off x="562708" y="2021983"/>
            <a:ext cx="8018583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3200" u="sng" dirty="0" smtClean="0">
                <a:solidFill>
                  <a:schemeClr val="accent1"/>
                </a:solidFill>
                <a:latin typeface="+mj-lt"/>
              </a:rPr>
              <a:t>Atelier de restitution des résultats </a:t>
            </a:r>
          </a:p>
          <a:p>
            <a:pPr algn="ctr">
              <a:lnSpc>
                <a:spcPct val="120000"/>
              </a:lnSpc>
            </a:pPr>
            <a:r>
              <a:rPr lang="fr-FR" sz="2400">
                <a:solidFill>
                  <a:srgbClr val="C00000"/>
                </a:solidFill>
              </a:rPr>
              <a:t>I</a:t>
            </a:r>
            <a:r>
              <a:rPr lang="fr-FR" sz="2400" smtClean="0">
                <a:solidFill>
                  <a:srgbClr val="C00000"/>
                </a:solidFill>
              </a:rPr>
              <a:t>mpact </a:t>
            </a:r>
            <a:r>
              <a:rPr lang="fr-FR" sz="2400">
                <a:solidFill>
                  <a:srgbClr val="C00000"/>
                </a:solidFill>
              </a:rPr>
              <a:t>socio-économique en matière de création d’emploi local des énergies renouvelables (ER) et de l’efficacité énergétique dans les secteurs de l’agriculture et de l’agroalimentaire (AGR/IAA)</a:t>
            </a:r>
            <a:endParaRPr lang="fr-FR" sz="2400" u="sng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dirty="0" smtClean="0"/>
              <a:t>RE-ACTIVATE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493193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684000" y="3196993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3600" b="1" kern="0" smtClean="0">
                <a:solidFill>
                  <a:srgbClr val="C00000"/>
                </a:solidFill>
              </a:rPr>
              <a:t>MERCI POUR VOTRE ATTENTION</a:t>
            </a:r>
            <a:endParaRPr lang="fr-FR" sz="3600" b="1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7085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La mission de RE-ACTIVATE</a:t>
            </a:r>
            <a:b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en-US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RE-ACTIVATE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noProof="0" smtClean="0"/>
              <a:t>27/01/2016</a:t>
            </a:fld>
            <a:endParaRPr lang="de-DE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Nouveau projet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inter-régional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et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intersectoriel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financé par le BMZ et mis en œuvre par la GIZ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Focus sur le </a:t>
            </a:r>
            <a:r>
              <a:rPr lang="fr-FR" sz="2400" dirty="0" err="1" smtClean="0">
                <a:solidFill>
                  <a:schemeClr val="tx2"/>
                </a:solidFill>
                <a:cs typeface="Tahoma" pitchFamily="34" charset="0"/>
              </a:rPr>
              <a:t>nexus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entre les 2 secteurs prioritaires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>
                <a:solidFill>
                  <a:schemeClr val="tx2"/>
                </a:solidFill>
                <a:cs typeface="Tahoma" pitchFamily="34" charset="0"/>
              </a:rPr>
              <a:t>Promotion des énergies </a:t>
            </a:r>
            <a:r>
              <a:rPr lang="fr-FR" dirty="0" smtClean="0">
                <a:solidFill>
                  <a:schemeClr val="tx2"/>
                </a:solidFill>
                <a:cs typeface="Tahoma" pitchFamily="34" charset="0"/>
              </a:rPr>
              <a:t>durables</a:t>
            </a:r>
            <a:endParaRPr lang="fr-FR" dirty="0">
              <a:solidFill>
                <a:schemeClr val="tx2"/>
              </a:solidFill>
              <a:cs typeface="Tahoma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>
                <a:solidFill>
                  <a:schemeClr val="tx2"/>
                </a:solidFill>
                <a:cs typeface="Tahoma" pitchFamily="34" charset="0"/>
              </a:rPr>
              <a:t>Promotion </a:t>
            </a:r>
            <a:r>
              <a:rPr lang="fr-FR" dirty="0" smtClean="0">
                <a:solidFill>
                  <a:schemeClr val="tx2"/>
                </a:solidFill>
                <a:cs typeface="Tahoma" pitchFamily="34" charset="0"/>
              </a:rPr>
              <a:t>du </a:t>
            </a:r>
            <a:r>
              <a:rPr lang="fr-FR" dirty="0">
                <a:solidFill>
                  <a:schemeClr val="tx2"/>
                </a:solidFill>
                <a:cs typeface="Tahoma" pitchFamily="34" charset="0"/>
              </a:rPr>
              <a:t>développement </a:t>
            </a:r>
            <a:r>
              <a:rPr lang="fr-FR" dirty="0" smtClean="0">
                <a:solidFill>
                  <a:schemeClr val="tx2"/>
                </a:solidFill>
                <a:cs typeface="Tahoma" pitchFamily="34" charset="0"/>
              </a:rPr>
              <a:t>socio-économique local</a:t>
            </a:r>
            <a:endParaRPr lang="fr-FR" dirty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3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pays partenaires: MAR, TUN</a:t>
            </a:r>
            <a:r>
              <a:rPr lang="fr-FR" sz="2400" smtClean="0">
                <a:solidFill>
                  <a:schemeClr val="tx2"/>
                </a:solidFill>
                <a:cs typeface="Tahoma" pitchFamily="34" charset="0"/>
              </a:rPr>
              <a:t>, </a:t>
            </a:r>
            <a:r>
              <a:rPr lang="fr-FR" sz="2400" smtClean="0">
                <a:solidFill>
                  <a:schemeClr val="tx2"/>
                </a:solidFill>
                <a:cs typeface="Tahoma" pitchFamily="34" charset="0"/>
              </a:rPr>
              <a:t>EGY</a:t>
            </a:r>
            <a:endParaRPr lang="fr-FR" sz="2400" dirty="0" smtClean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Durée: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4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ans, budget: 5 million EUR </a:t>
            </a:r>
          </a:p>
        </p:txBody>
      </p:sp>
    </p:spTree>
    <p:extLst>
      <p:ext uri="{BB962C8B-B14F-4D97-AF65-F5344CB8AC3E}">
        <p14:creationId xmlns:p14="http://schemas.microsoft.com/office/powerpoint/2010/main" val="2787140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Les objectifs-clé de RE-ACTIVATE</a:t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RE-ACTIVATE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noProof="0" smtClean="0"/>
              <a:t>27/01/2016</a:t>
            </a:fld>
            <a:endParaRPr lang="de-DE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Aider à identifier et à concrétiser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les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potentiels et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opportunités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pour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la création d’emploi et de chaînes de valeur locales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à travers les technologies ER/EE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Promotion de marchés et de la participation locale à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travers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le renforcement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des conditions-cadres, des instruments de soutien et des capacités locales</a:t>
            </a:r>
            <a:endParaRPr lang="fr-FR" sz="2400" u="sng" dirty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Focus: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approches et technologies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décentralisées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en matière de génération et/ou de maîtrise de l’énergie avec un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fort impact sur la main d’œuvre locale</a:t>
            </a:r>
          </a:p>
        </p:txBody>
      </p:sp>
    </p:spTree>
    <p:extLst>
      <p:ext uri="{BB962C8B-B14F-4D97-AF65-F5344CB8AC3E}">
        <p14:creationId xmlns:p14="http://schemas.microsoft.com/office/powerpoint/2010/main" val="1233912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Les livrables de RE-ACTIVATE</a:t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smtClean="0">
                <a:solidFill>
                  <a:schemeClr val="accent1"/>
                </a:solidFill>
                <a:cs typeface="Tahoma" pitchFamily="34" charset="0"/>
              </a:rPr>
            </a:b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RE-ACTIVATE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noProof="0" smtClean="0"/>
              <a:t>27/01/2016</a:t>
            </a:fld>
            <a:endParaRPr lang="de-DE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Les parties prenantes sont en mesure de mieux apprécier les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implications des différentes approches et technologies ER/EE pour la création d’emploi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Des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instruments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d’appui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et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des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capacités des parties prenantes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ont été renforcés dans ce sens.</a:t>
            </a:r>
            <a:endParaRPr lang="fr-FR" sz="2400" dirty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L’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échange transfrontalier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dans la région MENA et à travers la Méditerranée est intensifié à cet égard.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Les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expériences de la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coopération </a:t>
            </a:r>
            <a:r>
              <a:rPr lang="fr-FR" sz="2400" u="sng" dirty="0" err="1" smtClean="0">
                <a:solidFill>
                  <a:schemeClr val="tx2"/>
                </a:solidFill>
                <a:cs typeface="Tahoma" pitchFamily="34" charset="0"/>
              </a:rPr>
              <a:t>intl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. sont intégrées dans les débats politiques </a:t>
            </a:r>
            <a:r>
              <a:rPr lang="fr-FR" sz="2400" dirty="0" err="1" smtClean="0">
                <a:solidFill>
                  <a:schemeClr val="tx2"/>
                </a:solidFill>
                <a:cs typeface="Tahoma" pitchFamily="34" charset="0"/>
              </a:rPr>
              <a:t>nat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. des pays participants. </a:t>
            </a:r>
            <a:endParaRPr lang="fr-FR" sz="2400" dirty="0">
              <a:solidFill>
                <a:schemeClr val="tx2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141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Les champs d’action de RE-ACTIVATE</a:t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RE-ACTIVATE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noProof="0" smtClean="0"/>
              <a:t>27/01/2016</a:t>
            </a:fld>
            <a:endParaRPr lang="de-DE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Identifier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et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disséminer des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bonnes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pratiques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et des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lessons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learnt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au niveau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mondial dans ce domaine</a:t>
            </a:r>
            <a:endParaRPr lang="fr-FR" sz="2400" dirty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Soutenir le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réseautage et l’échange de savoir-faire,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le développement de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stratégies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intégrées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et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adaptées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,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et le renforcement de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capacités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et institutions locales </a:t>
            </a:r>
            <a:endParaRPr lang="fr-FR" sz="2400" u="sng" dirty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Appuyer des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projets-pilotes,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y compris au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niveau local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, pour les tester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et améliorer, utiliser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les résultats pour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nourrir les débats publics des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pays participants</a:t>
            </a:r>
          </a:p>
        </p:txBody>
      </p:sp>
    </p:spTree>
    <p:extLst>
      <p:ext uri="{BB962C8B-B14F-4D97-AF65-F5344CB8AC3E}">
        <p14:creationId xmlns:p14="http://schemas.microsoft.com/office/powerpoint/2010/main" val="4180242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>
                <a:solidFill>
                  <a:srgbClr val="C00000"/>
                </a:solidFill>
              </a:rPr>
              <a:t>L</a:t>
            </a:r>
            <a:r>
              <a:rPr lang="fr-FR" sz="2800" b="1" smtClean="0">
                <a:solidFill>
                  <a:srgbClr val="C00000"/>
                </a:solidFill>
              </a:rPr>
              <a:t>e secteur Agricole	</a:t>
            </a:r>
            <a:endParaRPr lang="fr-FR" sz="2800" b="1">
              <a:solidFill>
                <a:srgbClr val="C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smtClean="0"/>
              <a:t>Environ 7% de la consommation éléctrique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2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smtClean="0"/>
              <a:t>Retombé socio-économique de l’énergie assez important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smtClean="0"/>
              <a:t>Innovation et promotion nouvelle vision de l’agriculture à travers l’énergie </a:t>
            </a:r>
            <a:endParaRPr lang="fr-FR" sz="2400"/>
          </a:p>
        </p:txBody>
      </p:sp>
      <p:pic>
        <p:nvPicPr>
          <p:cNvPr id="6" name="Grafik 7" descr="logo ANME 20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08" y="142392"/>
            <a:ext cx="1838586" cy="971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:\Users\Lenovo\Desktop\971571_467038556715199_212484412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5" y="117212"/>
            <a:ext cx="117157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30502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smtClean="0">
                <a:solidFill>
                  <a:srgbClr val="C00000"/>
                </a:solidFill>
              </a:rPr>
              <a:t>Activités dans le secteur Agricole	</a:t>
            </a:r>
            <a:endParaRPr lang="fr-FR" sz="2800" b="1">
              <a:solidFill>
                <a:srgbClr val="C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smtClean="0"/>
              <a:t>Installation photovoltaïque pilote sur les toitures de l’APIA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2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smtClean="0"/>
              <a:t>Etude sur l’impact socio-économique en matière de création d’emploi local des ER/EE dans le secteur AGR/IAA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smtClean="0"/>
              <a:t>Meme ligne de travail Maroc, Transfer de savoir faire </a:t>
            </a:r>
            <a:endParaRPr lang="fr-FR" sz="2400"/>
          </a:p>
        </p:txBody>
      </p:sp>
      <p:pic>
        <p:nvPicPr>
          <p:cNvPr id="6" name="Grafik 7" descr="logo ANME 20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08" y="142392"/>
            <a:ext cx="1838586" cy="971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:\Users\Lenovo\Desktop\971571_467038556715199_212484412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5" y="117212"/>
            <a:ext cx="117157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637428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smtClean="0">
                <a:solidFill>
                  <a:srgbClr val="C00000"/>
                </a:solidFill>
              </a:rPr>
              <a:t>Installation Pilote	</a:t>
            </a:r>
            <a:endParaRPr lang="fr-FR" sz="2800" b="1">
              <a:solidFill>
                <a:srgbClr val="C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27/01/2016</a:t>
            </a:fld>
            <a:endParaRPr lang="de-DE" noProof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b="1" smtClean="0"/>
              <a:t>Caractéristique: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smtClean="0"/>
              <a:t>Installation de puissance 10 kWc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smtClean="0"/>
              <a:t>Production de 10% de la consommation global de l’APIA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smtClean="0"/>
              <a:t>Suivi d’une journée de formation</a:t>
            </a:r>
          </a:p>
          <a:p>
            <a:r>
              <a:rPr lang="fr-FR" sz="2000" b="1" smtClean="0"/>
              <a:t>Objectif: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smtClean="0"/>
              <a:t>Sensibilisation et familiarisation de l’APIA ainsi que des investisseur potentiel dans le secteur agricole au 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smtClean="0"/>
              <a:t>Contribuer à promouvoir les ER dans le secteur AGR/IAA</a:t>
            </a:r>
            <a:endParaRPr lang="fr-FR" sz="2000"/>
          </a:p>
        </p:txBody>
      </p:sp>
      <p:pic>
        <p:nvPicPr>
          <p:cNvPr id="6" name="Grafik 7" descr="logo ANME 20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08" y="142392"/>
            <a:ext cx="1838586" cy="971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:\Users\Lenovo\Desktop\971571_467038556715199_212484412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5" y="117212"/>
            <a:ext cx="117157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014449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" y="1356200"/>
            <a:ext cx="9158500" cy="617928"/>
          </a:xfrm>
        </p:spPr>
        <p:txBody>
          <a:bodyPr/>
          <a:lstStyle/>
          <a:p>
            <a:pPr algn="ctr"/>
            <a:r>
              <a:rPr lang="fr-FR" b="1" dirty="0" smtClean="0">
                <a:solidFill>
                  <a:schemeClr val="accent1"/>
                </a:solidFill>
              </a:rPr>
              <a:t>Etude sur l’impact en matière d’emploi des ER/EE dans le secteur AGR/IAA	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61A56E2-8B4D-4C7D-96D4-421EC7FDA950}" type="datetime1">
              <a:rPr lang="fr-FR" smtClean="0"/>
              <a:t>27/01/2016</a:t>
            </a:fld>
            <a:endParaRPr lang="de-DE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1" y="6515100"/>
            <a:ext cx="9144000" cy="50800"/>
          </a:xfrm>
          <a:prstGeom prst="rect">
            <a:avLst/>
          </a:prstGeom>
          <a:gradFill flip="none" rotWithShape="1">
            <a:gsLst>
              <a:gs pos="38000">
                <a:srgbClr val="FFB900"/>
              </a:gs>
              <a:gs pos="73000">
                <a:srgbClr val="FF730F"/>
              </a:gs>
              <a:gs pos="9000">
                <a:srgbClr val="C80F0F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1" y="1166813"/>
            <a:ext cx="9144000" cy="50800"/>
          </a:xfrm>
          <a:prstGeom prst="rect">
            <a:avLst/>
          </a:prstGeom>
          <a:gradFill flip="none" rotWithShape="1">
            <a:gsLst>
              <a:gs pos="38000">
                <a:srgbClr val="FFB900"/>
              </a:gs>
              <a:gs pos="73000">
                <a:srgbClr val="FF730F"/>
              </a:gs>
              <a:gs pos="9000">
                <a:srgbClr val="C80F0F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cxnSp>
        <p:nvCxnSpPr>
          <p:cNvPr id="15" name="Gerade Verbindung 14"/>
          <p:cNvCxnSpPr/>
          <p:nvPr/>
        </p:nvCxnSpPr>
        <p:spPr bwMode="auto">
          <a:xfrm>
            <a:off x="8824913" y="864988"/>
            <a:ext cx="0" cy="40513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</p:spPr>
        <p:txBody>
          <a:bodyPr/>
          <a:lstStyle/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10" name="Titel 6"/>
          <p:cNvSpPr txBox="1">
            <a:spLocks/>
          </p:cNvSpPr>
          <p:nvPr/>
        </p:nvSpPr>
        <p:spPr bwMode="auto">
          <a:xfrm>
            <a:off x="126643" y="2392229"/>
            <a:ext cx="8862811" cy="336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b="1" kern="0" dirty="0" smtClean="0">
                <a:solidFill>
                  <a:schemeClr val="tx2"/>
                </a:solidFill>
              </a:rPr>
              <a:t>Objectif: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0" kern="0" dirty="0" smtClean="0">
                <a:solidFill>
                  <a:schemeClr val="tx2"/>
                </a:solidFill>
              </a:rPr>
              <a:t>Analyser l’impact </a:t>
            </a:r>
            <a:r>
              <a:rPr lang="fr-FR" sz="2000" b="0" dirty="0" smtClean="0">
                <a:solidFill>
                  <a:schemeClr val="tx2"/>
                </a:solidFill>
              </a:rPr>
              <a:t>socio- </a:t>
            </a:r>
            <a:r>
              <a:rPr lang="fr-FR" sz="2000" b="0" dirty="0">
                <a:solidFill>
                  <a:schemeClr val="tx2"/>
                </a:solidFill>
              </a:rPr>
              <a:t>économique/emploi des ER et de l’EE, (notamment du PV, mais aussi du séchage, chauffage et refroidissement solaire), dans le secteur AGR/IAA </a:t>
            </a:r>
            <a:endParaRPr lang="fr-FR" sz="1800" b="0" dirty="0" smtClean="0">
              <a:solidFill>
                <a:schemeClr val="tx2"/>
              </a:solidFill>
            </a:endParaRPr>
          </a:p>
          <a:p>
            <a:endParaRPr lang="fr-FR" sz="1800" b="0" dirty="0" smtClean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0" smtClean="0">
                <a:solidFill>
                  <a:schemeClr val="tx2"/>
                </a:solidFill>
              </a:rPr>
              <a:t>Etat des lieux du secteur et potentiel emploi par technologie et par région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0" smtClean="0">
                <a:solidFill>
                  <a:schemeClr val="tx2"/>
                </a:solidFill>
              </a:rPr>
              <a:t>L</a:t>
            </a:r>
            <a:r>
              <a:rPr lang="fr-FR" sz="2000" b="0" smtClean="0">
                <a:solidFill>
                  <a:schemeClr val="tx2"/>
                </a:solidFill>
              </a:rPr>
              <a:t>es emplois </a:t>
            </a:r>
            <a:r>
              <a:rPr lang="fr-FR" sz="2000" b="0" dirty="0" smtClean="0">
                <a:solidFill>
                  <a:schemeClr val="tx2"/>
                </a:solidFill>
              </a:rPr>
              <a:t>à créer, le nombre, le profil des employée, les technologie et leur </a:t>
            </a:r>
            <a:r>
              <a:rPr lang="fr-FR" sz="2000" b="0" smtClean="0">
                <a:solidFill>
                  <a:schemeClr val="tx2"/>
                </a:solidFill>
              </a:rPr>
              <a:t>impacte </a:t>
            </a:r>
            <a:r>
              <a:rPr lang="fr-FR" sz="2000" b="0" smtClean="0">
                <a:solidFill>
                  <a:schemeClr val="tx2"/>
                </a:solidFill>
              </a:rPr>
              <a:t>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0" smtClean="0">
                <a:solidFill>
                  <a:schemeClr val="tx2"/>
                </a:solidFill>
              </a:rPr>
              <a:t>Estimations </a:t>
            </a:r>
            <a:r>
              <a:rPr lang="fr-FR" sz="2000" b="0" dirty="0" smtClean="0">
                <a:solidFill>
                  <a:schemeClr val="tx2"/>
                </a:solidFill>
              </a:rPr>
              <a:t>des besoins en matière de formation adapté au secteur pour favoriser la promotion de l’emploi à travers les ER/EE</a:t>
            </a:r>
            <a:endParaRPr lang="fr-FR" sz="2000" b="0" dirty="0">
              <a:solidFill>
                <a:schemeClr val="tx2"/>
              </a:solidFill>
            </a:endParaRPr>
          </a:p>
          <a:p>
            <a:r>
              <a:rPr lang="fr-FR" sz="1800" b="0" kern="0" dirty="0" smtClean="0">
                <a:solidFill>
                  <a:schemeClr val="accent1"/>
                </a:solidFill>
              </a:rPr>
              <a:t>	</a:t>
            </a:r>
            <a:endParaRPr lang="fr-FR" sz="1800" b="0" kern="0" dirty="0">
              <a:solidFill>
                <a:schemeClr val="accent1"/>
              </a:solidFill>
            </a:endParaRPr>
          </a:p>
        </p:txBody>
      </p:sp>
      <p:pic>
        <p:nvPicPr>
          <p:cNvPr id="9" name="Grafik 7" descr="logo ANME 20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08" y="142392"/>
            <a:ext cx="1838586" cy="971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C:\Users\Lenovo\Desktop\971571_467038556715199_212484412_n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5" y="117212"/>
            <a:ext cx="117157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9139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0927_PPT_Zymla_0.6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1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2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3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4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8.xml><?xml version="1.0" encoding="utf-8"?>
<a:theme xmlns:a="http://schemas.openxmlformats.org/drawingml/2006/main" name="5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9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120927_PPT_Zymla_0.6.potx</Template>
  <TotalTime>919</TotalTime>
  <Words>657</Words>
  <Application>Microsoft Office PowerPoint</Application>
  <PresentationFormat>Affichage à l'écran (4:3)</PresentationFormat>
  <Paragraphs>80</Paragraphs>
  <Slides>10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10</vt:i4>
      </vt:variant>
    </vt:vector>
  </HeadingPairs>
  <TitlesOfParts>
    <vt:vector size="24" baseType="lpstr">
      <vt:lpstr>Arial</vt:lpstr>
      <vt:lpstr>Arial Narrow</vt:lpstr>
      <vt:lpstr>Courier New</vt:lpstr>
      <vt:lpstr>Tahoma</vt:lpstr>
      <vt:lpstr>Times</vt:lpstr>
      <vt:lpstr>Wingdings</vt:lpstr>
      <vt:lpstr>120927_PPT_Zymla_0.6</vt:lpstr>
      <vt:lpstr>Cover</vt:lpstr>
      <vt:lpstr>GIZ-DE</vt:lpstr>
      <vt:lpstr>1_GIZ-DE</vt:lpstr>
      <vt:lpstr>2_GIZ-DE</vt:lpstr>
      <vt:lpstr>3_GIZ-DE</vt:lpstr>
      <vt:lpstr>4_GIZ-DE</vt:lpstr>
      <vt:lpstr>5_GIZ-DE</vt:lpstr>
      <vt:lpstr>Présentation PowerPoint</vt:lpstr>
      <vt:lpstr>La mission de RE-ACTIVATE   </vt:lpstr>
      <vt:lpstr>Les objectifs-clé de RE-ACTIVATE   </vt:lpstr>
      <vt:lpstr>Les livrables de RE-ACTIVATE  </vt:lpstr>
      <vt:lpstr>Les champs d’action de RE-ACTIVATE   </vt:lpstr>
      <vt:lpstr>Le secteur Agricole </vt:lpstr>
      <vt:lpstr>Activités dans le secteur Agricole </vt:lpstr>
      <vt:lpstr>Installation Pilote </vt:lpstr>
      <vt:lpstr>Etude sur l’impact en matière d’emploi des ER/EE dans le secteur AGR/IAA </vt:lpstr>
      <vt:lpstr>Présentation PowerPoint</vt:lpstr>
    </vt:vector>
  </TitlesOfParts>
  <Company>Crossmedia Beratung und Design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ali Borzoni</cp:lastModifiedBy>
  <cp:revision>418</cp:revision>
  <cp:lastPrinted>2013-02-11T13:11:12Z</cp:lastPrinted>
  <dcterms:created xsi:type="dcterms:W3CDTF">2012-09-26T20:57:55Z</dcterms:created>
  <dcterms:modified xsi:type="dcterms:W3CDTF">2016-01-27T08:03:45Z</dcterms:modified>
</cp:coreProperties>
</file>